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embeddedFontLst>
    <p:embeddedFont>
      <p:font typeface="Roboto Serif"/>
      <p:regular r:id="rId33"/>
      <p:bold r:id="rId34"/>
      <p:italic r:id="rId35"/>
      <p:boldItalic r:id="rId36"/>
    </p:embeddedFont>
    <p:embeddedFont>
      <p:font typeface="Work Sans"/>
      <p:regular r:id="rId37"/>
      <p:bold r:id="rId38"/>
      <p:italic r:id="rId39"/>
      <p:boldItalic r:id="rId40"/>
    </p:embeddedFont>
    <p:embeddedFont>
      <p:font typeface="Roboto Mon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5" roundtripDataSignature="AMtx7mj316Hl8yoTnHemniawxuM/gifL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95ED358-AAF7-45AA-B213-03FEF1283B86}">
  <a:tblStyle styleId="{C95ED358-AAF7-45AA-B213-03FEF1283B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WorkSans-boldItalic.fntdata"/><Relationship Id="rId20" Type="http://schemas.openxmlformats.org/officeDocument/2006/relationships/slide" Target="slides/slide15.xml"/><Relationship Id="rId42" Type="http://schemas.openxmlformats.org/officeDocument/2006/relationships/font" Target="fonts/RobotoMono-bold.fntdata"/><Relationship Id="rId41" Type="http://schemas.openxmlformats.org/officeDocument/2006/relationships/font" Target="fonts/RobotoMono-regular.fntdata"/><Relationship Id="rId22" Type="http://schemas.openxmlformats.org/officeDocument/2006/relationships/slide" Target="slides/slide17.xml"/><Relationship Id="rId44" Type="http://schemas.openxmlformats.org/officeDocument/2006/relationships/font" Target="fonts/RobotoMono-boldItalic.fntdata"/><Relationship Id="rId21" Type="http://schemas.openxmlformats.org/officeDocument/2006/relationships/slide" Target="slides/slide16.xml"/><Relationship Id="rId43" Type="http://schemas.openxmlformats.org/officeDocument/2006/relationships/font" Target="fonts/RobotoMon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Serif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Serif-italic.fntdata"/><Relationship Id="rId12" Type="http://schemas.openxmlformats.org/officeDocument/2006/relationships/slide" Target="slides/slide7.xml"/><Relationship Id="rId34" Type="http://schemas.openxmlformats.org/officeDocument/2006/relationships/font" Target="fonts/RobotoSerif-bold.fntdata"/><Relationship Id="rId15" Type="http://schemas.openxmlformats.org/officeDocument/2006/relationships/slide" Target="slides/slide10.xml"/><Relationship Id="rId37" Type="http://schemas.openxmlformats.org/officeDocument/2006/relationships/font" Target="fonts/WorkSans-regular.fntdata"/><Relationship Id="rId14" Type="http://schemas.openxmlformats.org/officeDocument/2006/relationships/slide" Target="slides/slide9.xml"/><Relationship Id="rId36" Type="http://schemas.openxmlformats.org/officeDocument/2006/relationships/font" Target="fonts/RobotoSerif-boldItalic.fntdata"/><Relationship Id="rId17" Type="http://schemas.openxmlformats.org/officeDocument/2006/relationships/slide" Target="slides/slide12.xml"/><Relationship Id="rId39" Type="http://schemas.openxmlformats.org/officeDocument/2006/relationships/font" Target="fonts/WorkSans-italic.fntdata"/><Relationship Id="rId16" Type="http://schemas.openxmlformats.org/officeDocument/2006/relationships/slide" Target="slides/slide11.xml"/><Relationship Id="rId38" Type="http://schemas.openxmlformats.org/officeDocument/2006/relationships/font" Target="fonts/Work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3656ca2a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363656ca2a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363656ca2a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632125a07f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3632125a07f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32125a07f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3632125a07f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32125a07f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3632125a07f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32125a07f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g3632125a07f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632125a07f_0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3632125a07f_0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32125a07f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3632125a07f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632125a07f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g3632125a07f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632125a07f_0_1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g3632125a07f_0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632125a07f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g3632125a07f_0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632125a07f_0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g3632125a07f_0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31cb092d9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3631cb092d9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632125a07f_0_2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g3632125a07f_0_2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632125a07f_0_2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g3632125a07f_0_2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632125a07f_0_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3632125a07f_0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632125a07f_0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g3632125a07f_0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632125a07f_0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g3632125a07f_0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632125a07f_0_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1" name="Google Shape;331;g3632125a07f_0_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632125a07f_0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3632125a07f_0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31cb092d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3631cb092d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632125a07f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3632125a07f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32125a07f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g3632125a07f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32125a07f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3632125a07f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32125a07f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g3632125a07f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632125a07f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3632125a07f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32125a07f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3632125a07f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5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6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6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6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5" name="Google Shape;75;p6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6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6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os objetos">
  <p:cSld name="1_Dos objeto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37" name="Google Shape;37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2" name="Google Shape;42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mongoosejs.com/docs/guide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hyperlink" Target="https://expressjs.com/en/guide/using-middleware.html" TargetMode="External"/><Relationship Id="rId5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mongoosejs.com/docs/guide.htm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mongoosejs.com/" TargetMode="External"/><Relationship Id="rId4" Type="http://schemas.openxmlformats.org/officeDocument/2006/relationships/hyperlink" Target="https://github.com/Automattic/mongoose" TargetMode="External"/><Relationship Id="rId5" Type="http://schemas.openxmlformats.org/officeDocument/2006/relationships/hyperlink" Target="https://learn.mongodb.com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3656ca2a6_0_0"/>
          <p:cNvSpPr txBox="1"/>
          <p:nvPr/>
        </p:nvSpPr>
        <p:spPr>
          <a:xfrm>
            <a:off x="995425" y="2055150"/>
            <a:ext cx="102483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O" sz="48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Curso complementario Desarrollo de Back-end  con Node.js - MongoDB</a:t>
            </a:r>
            <a:endParaRPr b="1" i="0" sz="48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4" name="Google Shape;104;g363656ca2a6_0_0"/>
          <p:cNvSpPr txBox="1"/>
          <p:nvPr/>
        </p:nvSpPr>
        <p:spPr>
          <a:xfrm>
            <a:off x="5708229" y="4733550"/>
            <a:ext cx="57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O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22810019-1</a:t>
            </a:r>
            <a:endParaRPr b="1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5" name="Google Shape;105;g363656ca2a6_0_0"/>
          <p:cNvSpPr txBox="1"/>
          <p:nvPr/>
        </p:nvSpPr>
        <p:spPr>
          <a:xfrm>
            <a:off x="840879" y="4733550"/>
            <a:ext cx="57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s-CO" sz="1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ING  - DIEGO CASALLAS</a:t>
            </a:r>
            <a:endParaRPr b="1" sz="18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g3632125a07f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1825" y="1436163"/>
            <a:ext cx="2667000" cy="48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3632125a07f_0_62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Proyecto Paso a Paso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9" name="Google Shape;189;g3632125a07f_0_62"/>
          <p:cNvSpPr txBox="1"/>
          <p:nvPr/>
        </p:nvSpPr>
        <p:spPr>
          <a:xfrm>
            <a:off x="239100" y="1630100"/>
            <a:ext cx="76452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Work Sans"/>
              <a:buChar char="●"/>
            </a:pPr>
            <a:r>
              <a:rPr b="1" lang="es-CO" sz="2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controllers -&gt;user.controller.js</a:t>
            </a:r>
            <a:endParaRPr b="1" sz="2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0" name="Google Shape;190;g3632125a07f_0_62"/>
          <p:cNvSpPr/>
          <p:nvPr/>
        </p:nvSpPr>
        <p:spPr>
          <a:xfrm>
            <a:off x="9782925" y="2960600"/>
            <a:ext cx="2265900" cy="433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3632125a07f_0_62"/>
          <p:cNvSpPr/>
          <p:nvPr/>
        </p:nvSpPr>
        <p:spPr>
          <a:xfrm>
            <a:off x="8807775" y="5249550"/>
            <a:ext cx="477300" cy="1361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3632125a07f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175" y="2382668"/>
            <a:ext cx="8039850" cy="436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3632125a07f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1149" y="1597500"/>
            <a:ext cx="2265900" cy="361131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3632125a07f_0_72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Proyecto Paso a Paso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9" name="Google Shape;199;g3632125a07f_0_72"/>
          <p:cNvSpPr txBox="1"/>
          <p:nvPr/>
        </p:nvSpPr>
        <p:spPr>
          <a:xfrm>
            <a:off x="239100" y="1630100"/>
            <a:ext cx="76452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Work Sans"/>
              <a:buChar char="●"/>
            </a:pPr>
            <a:r>
              <a:rPr b="1" lang="es-CO" sz="2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routes	</a:t>
            </a:r>
            <a:r>
              <a:rPr b="1" lang="es-CO" sz="2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-&gt;user.routes.js</a:t>
            </a:r>
            <a:endParaRPr b="1" sz="2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0" name="Google Shape;200;g3632125a07f_0_72"/>
          <p:cNvSpPr/>
          <p:nvPr/>
        </p:nvSpPr>
        <p:spPr>
          <a:xfrm>
            <a:off x="9782925" y="3799700"/>
            <a:ext cx="2265900" cy="433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g3632125a07f_0_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322" y="2283450"/>
            <a:ext cx="6918425" cy="43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3632125a07f_0_72"/>
          <p:cNvSpPr/>
          <p:nvPr/>
        </p:nvSpPr>
        <p:spPr>
          <a:xfrm>
            <a:off x="7529675" y="2580600"/>
            <a:ext cx="1540800" cy="724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500">
                <a:latin typeface="Calibri"/>
                <a:ea typeface="Calibri"/>
                <a:cs typeface="Calibri"/>
                <a:sym typeface="Calibri"/>
              </a:rPr>
              <a:t>CONTROLLER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g3632125a07f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1163" y="1763625"/>
            <a:ext cx="2790825" cy="45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632125a07f_0_84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Proyecto Paso a Paso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9" name="Google Shape;209;g3632125a07f_0_84"/>
          <p:cNvSpPr txBox="1"/>
          <p:nvPr/>
        </p:nvSpPr>
        <p:spPr>
          <a:xfrm>
            <a:off x="239100" y="1630100"/>
            <a:ext cx="76452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Work Sans"/>
              <a:buChar char="●"/>
            </a:pPr>
            <a:r>
              <a:rPr b="1" lang="es-CO" sz="2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app</a:t>
            </a:r>
            <a:r>
              <a:rPr b="1" lang="es-CO" sz="2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	-&gt;app.js</a:t>
            </a:r>
            <a:endParaRPr b="1" sz="2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0" name="Google Shape;210;g3632125a07f_0_84"/>
          <p:cNvSpPr/>
          <p:nvPr/>
        </p:nvSpPr>
        <p:spPr>
          <a:xfrm>
            <a:off x="9818275" y="2438700"/>
            <a:ext cx="2265900" cy="433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g3632125a07f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6751" y="2128675"/>
            <a:ext cx="4574551" cy="45053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3632125a07f_0_84"/>
          <p:cNvSpPr/>
          <p:nvPr/>
        </p:nvSpPr>
        <p:spPr>
          <a:xfrm>
            <a:off x="919125" y="2598275"/>
            <a:ext cx="2265900" cy="68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>
                <a:latin typeface="Calibri"/>
                <a:ea typeface="Calibri"/>
                <a:cs typeface="Calibri"/>
                <a:sym typeface="Calibri"/>
              </a:rPr>
              <a:t>ROUTER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3632125a07f_0_84"/>
          <p:cNvSpPr/>
          <p:nvPr/>
        </p:nvSpPr>
        <p:spPr>
          <a:xfrm>
            <a:off x="919125" y="4749550"/>
            <a:ext cx="2265900" cy="68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>
                <a:latin typeface="Calibri"/>
                <a:ea typeface="Calibri"/>
                <a:cs typeface="Calibri"/>
                <a:sym typeface="Calibri"/>
              </a:rPr>
              <a:t>ADD ROUTER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632125a07f_0_97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Proyecto Paso a Paso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9" name="Google Shape;219;g3632125a07f_0_97"/>
          <p:cNvSpPr txBox="1"/>
          <p:nvPr/>
        </p:nvSpPr>
        <p:spPr>
          <a:xfrm>
            <a:off x="239100" y="1630100"/>
            <a:ext cx="76452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Work Sans"/>
              <a:buChar char="●"/>
            </a:pPr>
            <a:r>
              <a:rPr b="1" lang="es-CO" sz="2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Pruebas</a:t>
            </a:r>
            <a:endParaRPr b="1" sz="2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20" name="Google Shape;220;g3632125a07f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050" y="1942081"/>
            <a:ext cx="3067050" cy="3143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1" name="Google Shape;221;g3632125a07f_0_97"/>
          <p:cNvGraphicFramePr/>
          <p:nvPr/>
        </p:nvGraphicFramePr>
        <p:xfrm>
          <a:off x="952500" y="571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{C95ED358-AAF7-45AA-B213-03FEF1283B86}</a:tableStyleId>
              </a:tblPr>
              <a:tblGrid>
                <a:gridCol w="1569125"/>
                <a:gridCol w="3574375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/>
                        <a:t>Método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/>
                        <a:t>Ruta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CO" sz="1800">
                          <a:solidFill>
                            <a:srgbClr val="000000"/>
                          </a:solidFill>
                        </a:rPr>
                        <a:t>Controlador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/>
                        <a:t>Modelo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GET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http://localhost:3000/api/user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User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User 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2" name="Google Shape;222;g3632125a07f_0_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224" y="2202375"/>
            <a:ext cx="5464976" cy="3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3632125a07f_0_97"/>
          <p:cNvSpPr/>
          <p:nvPr/>
        </p:nvSpPr>
        <p:spPr>
          <a:xfrm>
            <a:off x="9120425" y="3093175"/>
            <a:ext cx="2119200" cy="441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3632125a07f_0_97"/>
          <p:cNvSpPr/>
          <p:nvPr/>
        </p:nvSpPr>
        <p:spPr>
          <a:xfrm>
            <a:off x="6186350" y="2571775"/>
            <a:ext cx="1908900" cy="148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latin typeface="Calibri"/>
                <a:ea typeface="Calibri"/>
                <a:cs typeface="Calibri"/>
                <a:sym typeface="Calibri"/>
              </a:rPr>
              <a:t>TOKEN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3632125a07f_0_97"/>
          <p:cNvSpPr/>
          <p:nvPr/>
        </p:nvSpPr>
        <p:spPr>
          <a:xfrm>
            <a:off x="6186350" y="4347525"/>
            <a:ext cx="1908900" cy="148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latin typeface="Calibri"/>
                <a:ea typeface="Calibri"/>
                <a:cs typeface="Calibri"/>
                <a:sym typeface="Calibri"/>
              </a:rPr>
              <a:t>RESULTADO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3632125a07f_0_97"/>
          <p:cNvSpPr/>
          <p:nvPr/>
        </p:nvSpPr>
        <p:spPr>
          <a:xfrm>
            <a:off x="952500" y="2571775"/>
            <a:ext cx="718500" cy="309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632125a07f_0_113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Proyecto Paso a Paso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32" name="Google Shape;232;g3632125a07f_0_113"/>
          <p:cNvSpPr txBox="1"/>
          <p:nvPr/>
        </p:nvSpPr>
        <p:spPr>
          <a:xfrm>
            <a:off x="191563" y="1436175"/>
            <a:ext cx="76452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Work Sans"/>
              <a:buChar char="●"/>
            </a:pPr>
            <a:r>
              <a:rPr b="1" lang="es-CO" sz="2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Pruebas</a:t>
            </a:r>
            <a:endParaRPr b="1" sz="2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33" name="Google Shape;233;g3632125a07f_0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2100" y="1857376"/>
            <a:ext cx="2200925" cy="2667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4" name="Google Shape;234;g3632125a07f_0_113"/>
          <p:cNvGraphicFramePr/>
          <p:nvPr/>
        </p:nvGraphicFramePr>
        <p:xfrm>
          <a:off x="952500" y="571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{C95ED358-AAF7-45AA-B213-03FEF1283B86}</a:tableStyleId>
              </a:tblPr>
              <a:tblGrid>
                <a:gridCol w="1569125"/>
                <a:gridCol w="3574375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/>
                        <a:t>Método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/>
                        <a:t>Ruta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CO" sz="1800">
                          <a:solidFill>
                            <a:srgbClr val="000000"/>
                          </a:solidFill>
                        </a:rPr>
                        <a:t>Controlador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/>
                        <a:t>Modelo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GET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http://localhost:3000/api/user:id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User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User 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5" name="Google Shape;235;g3632125a07f_0_113"/>
          <p:cNvSpPr/>
          <p:nvPr/>
        </p:nvSpPr>
        <p:spPr>
          <a:xfrm>
            <a:off x="10075015" y="3194197"/>
            <a:ext cx="1520700" cy="375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g3632125a07f_0_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798" y="1942075"/>
            <a:ext cx="6618727" cy="351652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3632125a07f_0_113"/>
          <p:cNvSpPr/>
          <p:nvPr/>
        </p:nvSpPr>
        <p:spPr>
          <a:xfrm>
            <a:off x="7017075" y="2297775"/>
            <a:ext cx="1970700" cy="148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latin typeface="Calibri"/>
                <a:ea typeface="Calibri"/>
                <a:cs typeface="Calibri"/>
                <a:sym typeface="Calibri"/>
              </a:rPr>
              <a:t>TOKEN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3632125a07f_0_113"/>
          <p:cNvSpPr/>
          <p:nvPr/>
        </p:nvSpPr>
        <p:spPr>
          <a:xfrm>
            <a:off x="4630250" y="1857375"/>
            <a:ext cx="1520700" cy="738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latin typeface="Calibri"/>
                <a:ea typeface="Calibri"/>
                <a:cs typeface="Calibri"/>
                <a:sym typeface="Calibri"/>
              </a:rPr>
              <a:t>ID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3632125a07f_0_113"/>
          <p:cNvSpPr/>
          <p:nvPr/>
        </p:nvSpPr>
        <p:spPr>
          <a:xfrm>
            <a:off x="7017075" y="4147000"/>
            <a:ext cx="1908900" cy="148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latin typeface="Calibri"/>
                <a:ea typeface="Calibri"/>
                <a:cs typeface="Calibri"/>
                <a:sym typeface="Calibri"/>
              </a:rPr>
              <a:t>RESULTADO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3632125a07f_0_113"/>
          <p:cNvSpPr/>
          <p:nvPr/>
        </p:nvSpPr>
        <p:spPr>
          <a:xfrm>
            <a:off x="1493925" y="2411350"/>
            <a:ext cx="718500" cy="309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632125a07f_0_147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Proyecto Paso a Paso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6" name="Google Shape;246;g3632125a07f_0_147"/>
          <p:cNvSpPr txBox="1"/>
          <p:nvPr/>
        </p:nvSpPr>
        <p:spPr>
          <a:xfrm>
            <a:off x="191563" y="1436175"/>
            <a:ext cx="76452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Work Sans"/>
              <a:buChar char="●"/>
            </a:pPr>
            <a:r>
              <a:rPr b="1" lang="es-CO" sz="2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Pruebas</a:t>
            </a:r>
            <a:endParaRPr b="1" sz="2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47" name="Google Shape;247;g3632125a07f_0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2100" y="1857376"/>
            <a:ext cx="2200925" cy="2667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8" name="Google Shape;248;g3632125a07f_0_147"/>
          <p:cNvGraphicFramePr/>
          <p:nvPr/>
        </p:nvGraphicFramePr>
        <p:xfrm>
          <a:off x="952500" y="571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{C95ED358-AAF7-45AA-B213-03FEF1283B86}</a:tableStyleId>
              </a:tblPr>
              <a:tblGrid>
                <a:gridCol w="1569125"/>
                <a:gridCol w="3574375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/>
                        <a:t>Método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/>
                        <a:t>Ruta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CO" sz="1800">
                          <a:solidFill>
                            <a:srgbClr val="000000"/>
                          </a:solidFill>
                        </a:rPr>
                        <a:t>Controlador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/>
                        <a:t>Modelo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POST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http://localhost:3000/api/user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User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User 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9" name="Google Shape;249;g3632125a07f_0_147"/>
          <p:cNvSpPr/>
          <p:nvPr/>
        </p:nvSpPr>
        <p:spPr>
          <a:xfrm>
            <a:off x="10075015" y="3498997"/>
            <a:ext cx="1520700" cy="375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g3632125a07f_0_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225" y="2034975"/>
            <a:ext cx="5906875" cy="356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3632125a07f_0_147"/>
          <p:cNvSpPr/>
          <p:nvPr/>
        </p:nvSpPr>
        <p:spPr>
          <a:xfrm>
            <a:off x="6096000" y="4376775"/>
            <a:ext cx="2571600" cy="148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latin typeface="Calibri"/>
                <a:ea typeface="Calibri"/>
                <a:cs typeface="Calibri"/>
                <a:sym typeface="Calibri"/>
              </a:rPr>
              <a:t>RESULTADO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3632125a07f_0_147"/>
          <p:cNvSpPr/>
          <p:nvPr/>
        </p:nvSpPr>
        <p:spPr>
          <a:xfrm>
            <a:off x="6840325" y="3181550"/>
            <a:ext cx="1827300" cy="104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700">
                <a:latin typeface="Calibri"/>
                <a:ea typeface="Calibri"/>
                <a:cs typeface="Calibri"/>
                <a:sym typeface="Calibri"/>
              </a:rPr>
              <a:t>DATOS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3632125a07f_0_147"/>
          <p:cNvSpPr/>
          <p:nvPr/>
        </p:nvSpPr>
        <p:spPr>
          <a:xfrm>
            <a:off x="952497" y="2520175"/>
            <a:ext cx="1115400" cy="375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3632125a07f_0_147"/>
          <p:cNvSpPr/>
          <p:nvPr/>
        </p:nvSpPr>
        <p:spPr>
          <a:xfrm>
            <a:off x="3393625" y="1857375"/>
            <a:ext cx="5274000" cy="564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TOKEN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3632125a07f_0_147"/>
          <p:cNvSpPr/>
          <p:nvPr/>
        </p:nvSpPr>
        <p:spPr>
          <a:xfrm>
            <a:off x="2789299" y="2520175"/>
            <a:ext cx="766800" cy="3750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632125a07f_0_164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Proyecto Paso a Paso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1" name="Google Shape;261;g3632125a07f_0_164"/>
          <p:cNvSpPr txBox="1"/>
          <p:nvPr/>
        </p:nvSpPr>
        <p:spPr>
          <a:xfrm>
            <a:off x="191563" y="1436175"/>
            <a:ext cx="76452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Work Sans"/>
              <a:buChar char="●"/>
            </a:pPr>
            <a:r>
              <a:rPr b="1" lang="es-CO" sz="2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Pruebas</a:t>
            </a:r>
            <a:endParaRPr b="1" sz="2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62" name="Google Shape;262;g3632125a07f_0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2100" y="1857376"/>
            <a:ext cx="2200925" cy="2667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3" name="Google Shape;263;g3632125a07f_0_164"/>
          <p:cNvGraphicFramePr/>
          <p:nvPr/>
        </p:nvGraphicFramePr>
        <p:xfrm>
          <a:off x="952500" y="571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{C95ED358-AAF7-45AA-B213-03FEF1283B86}</a:tableStyleId>
              </a:tblPr>
              <a:tblGrid>
                <a:gridCol w="1569125"/>
                <a:gridCol w="3574375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/>
                        <a:t>Método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/>
                        <a:t>Ruta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CO" sz="1800">
                          <a:solidFill>
                            <a:srgbClr val="000000"/>
                          </a:solidFill>
                        </a:rPr>
                        <a:t>Controlador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/>
                        <a:t>Modelo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PUT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http://localhost:3000/api/user:id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User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User 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4" name="Google Shape;264;g3632125a07f_0_164"/>
          <p:cNvSpPr/>
          <p:nvPr/>
        </p:nvSpPr>
        <p:spPr>
          <a:xfrm>
            <a:off x="10075015" y="3879997"/>
            <a:ext cx="1520700" cy="375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3632125a07f_0_164"/>
          <p:cNvSpPr/>
          <p:nvPr/>
        </p:nvSpPr>
        <p:spPr>
          <a:xfrm>
            <a:off x="6840325" y="3181550"/>
            <a:ext cx="2103300" cy="104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700">
                <a:latin typeface="Calibri"/>
                <a:ea typeface="Calibri"/>
                <a:cs typeface="Calibri"/>
                <a:sym typeface="Calibri"/>
              </a:rPr>
              <a:t>DATOS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g3632125a07f_0_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225" y="1968275"/>
            <a:ext cx="5783149" cy="37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3632125a07f_0_164"/>
          <p:cNvSpPr/>
          <p:nvPr/>
        </p:nvSpPr>
        <p:spPr>
          <a:xfrm>
            <a:off x="952497" y="2520175"/>
            <a:ext cx="1115400" cy="375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3632125a07f_0_164"/>
          <p:cNvSpPr/>
          <p:nvPr/>
        </p:nvSpPr>
        <p:spPr>
          <a:xfrm>
            <a:off x="2881025" y="1680625"/>
            <a:ext cx="6062700" cy="375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TOKEN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3632125a07f_0_164"/>
          <p:cNvSpPr/>
          <p:nvPr/>
        </p:nvSpPr>
        <p:spPr>
          <a:xfrm>
            <a:off x="5125825" y="2068975"/>
            <a:ext cx="3817800" cy="506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3632125a07f_0_164"/>
          <p:cNvSpPr/>
          <p:nvPr/>
        </p:nvSpPr>
        <p:spPr>
          <a:xfrm>
            <a:off x="6096000" y="4376775"/>
            <a:ext cx="2847600" cy="148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latin typeface="Calibri"/>
                <a:ea typeface="Calibri"/>
                <a:cs typeface="Calibri"/>
                <a:sym typeface="Calibri"/>
              </a:rPr>
              <a:t>RESULTADO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3632125a07f_0_164"/>
          <p:cNvSpPr/>
          <p:nvPr/>
        </p:nvSpPr>
        <p:spPr>
          <a:xfrm>
            <a:off x="2789299" y="2520175"/>
            <a:ext cx="766800" cy="3750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632125a07f_0_181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Proyecto Paso a Paso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77" name="Google Shape;277;g3632125a07f_0_181"/>
          <p:cNvSpPr txBox="1"/>
          <p:nvPr/>
        </p:nvSpPr>
        <p:spPr>
          <a:xfrm>
            <a:off x="191563" y="1436175"/>
            <a:ext cx="76452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Work Sans"/>
              <a:buChar char="●"/>
            </a:pPr>
            <a:r>
              <a:rPr b="1" lang="es-CO" sz="2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Pruebas</a:t>
            </a:r>
            <a:endParaRPr b="1" sz="2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78" name="Google Shape;278;g3632125a07f_0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2100" y="1857376"/>
            <a:ext cx="2200925" cy="2667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9" name="Google Shape;279;g3632125a07f_0_181"/>
          <p:cNvGraphicFramePr/>
          <p:nvPr/>
        </p:nvGraphicFramePr>
        <p:xfrm>
          <a:off x="952500" y="571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{C95ED358-AAF7-45AA-B213-03FEF1283B86}</a:tableStyleId>
              </a:tblPr>
              <a:tblGrid>
                <a:gridCol w="1569125"/>
                <a:gridCol w="3574375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/>
                        <a:t>Método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/>
                        <a:t>Ruta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CO" sz="1800">
                          <a:solidFill>
                            <a:srgbClr val="000000"/>
                          </a:solidFill>
                        </a:rPr>
                        <a:t>Controlador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/>
                        <a:t>Modelo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DELETE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http://localhost:3000/api/user:id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User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User 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0" name="Google Shape;280;g3632125a07f_0_181"/>
          <p:cNvSpPr/>
          <p:nvPr/>
        </p:nvSpPr>
        <p:spPr>
          <a:xfrm>
            <a:off x="10075015" y="4260997"/>
            <a:ext cx="1520700" cy="375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g3632125a07f_0_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449" y="1852950"/>
            <a:ext cx="6422751" cy="34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3632125a07f_0_181"/>
          <p:cNvSpPr/>
          <p:nvPr/>
        </p:nvSpPr>
        <p:spPr>
          <a:xfrm>
            <a:off x="7176000" y="2704225"/>
            <a:ext cx="1767600" cy="973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TOKEN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3632125a07f_0_181"/>
          <p:cNvSpPr/>
          <p:nvPr/>
        </p:nvSpPr>
        <p:spPr>
          <a:xfrm>
            <a:off x="5125800" y="1945250"/>
            <a:ext cx="3817800" cy="506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3632125a07f_0_181"/>
          <p:cNvSpPr/>
          <p:nvPr/>
        </p:nvSpPr>
        <p:spPr>
          <a:xfrm>
            <a:off x="6096000" y="4376775"/>
            <a:ext cx="2847600" cy="148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latin typeface="Calibri"/>
                <a:ea typeface="Calibri"/>
                <a:cs typeface="Calibri"/>
                <a:sym typeface="Calibri"/>
              </a:rPr>
              <a:t>RESULTADO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3632125a07f_0_181"/>
          <p:cNvSpPr/>
          <p:nvPr/>
        </p:nvSpPr>
        <p:spPr>
          <a:xfrm>
            <a:off x="1473850" y="2531675"/>
            <a:ext cx="718500" cy="309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632125a07f_0_196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Actividad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1" name="Google Shape;291;g3632125a07f_0_196"/>
          <p:cNvSpPr txBox="1"/>
          <p:nvPr/>
        </p:nvSpPr>
        <p:spPr>
          <a:xfrm>
            <a:off x="191575" y="1436175"/>
            <a:ext cx="66330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●"/>
            </a:pPr>
            <a:r>
              <a:rPr b="1" lang="es-CO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Crear el modelo de datos para almacenar tareas</a:t>
            </a:r>
            <a:endParaRPr b="1"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</a:pPr>
            <a:r>
              <a:rPr b="1" lang="es-CO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Con los siguientes campos:</a:t>
            </a:r>
            <a:endParaRPr b="1"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Work Sans"/>
              <a:buChar char="■"/>
            </a:pPr>
            <a:r>
              <a:rPr b="1" lang="es-CO" sz="12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Información básica:</a:t>
            </a:r>
            <a:endParaRPr b="1" sz="12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b="1" lang="es-CO" sz="1200">
                <a:solidFill>
                  <a:srgbClr val="404040"/>
                </a:solidFill>
                <a:highlight>
                  <a:srgbClr val="ECECEC"/>
                </a:highlight>
                <a:latin typeface="Work Sans"/>
                <a:ea typeface="Work Sans"/>
                <a:cs typeface="Work Sans"/>
                <a:sym typeface="Work Sans"/>
              </a:rPr>
              <a:t>_id</a:t>
            </a:r>
            <a:r>
              <a:rPr b="1" lang="es-CO" sz="12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: Identificador único de MongoDB</a:t>
            </a:r>
            <a:endParaRPr b="1" sz="12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b="1" lang="es-CO" sz="1200">
                <a:solidFill>
                  <a:srgbClr val="404040"/>
                </a:solidFill>
                <a:highlight>
                  <a:srgbClr val="ECECEC"/>
                </a:highlight>
                <a:latin typeface="Work Sans"/>
                <a:ea typeface="Work Sans"/>
                <a:cs typeface="Work Sans"/>
                <a:sym typeface="Work Sans"/>
              </a:rPr>
              <a:t>título</a:t>
            </a:r>
            <a:r>
              <a:rPr b="1" lang="es-CO" sz="12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, </a:t>
            </a:r>
            <a:r>
              <a:rPr b="1" lang="es-CO" sz="1200">
                <a:solidFill>
                  <a:srgbClr val="404040"/>
                </a:solidFill>
                <a:highlight>
                  <a:srgbClr val="ECECEC"/>
                </a:highlight>
                <a:latin typeface="Work Sans"/>
                <a:ea typeface="Work Sans"/>
                <a:cs typeface="Work Sans"/>
                <a:sym typeface="Work Sans"/>
              </a:rPr>
              <a:t>descripción</a:t>
            </a:r>
            <a:r>
              <a:rPr b="1" lang="es-CO" sz="12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: Detalles de la tarea</a:t>
            </a:r>
            <a:endParaRPr b="1" sz="12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b="1" lang="es-CO" sz="1200">
                <a:solidFill>
                  <a:srgbClr val="404040"/>
                </a:solidFill>
                <a:highlight>
                  <a:srgbClr val="ECECEC"/>
                </a:highlight>
                <a:latin typeface="Work Sans"/>
                <a:ea typeface="Work Sans"/>
                <a:cs typeface="Work Sans"/>
                <a:sym typeface="Work Sans"/>
              </a:rPr>
              <a:t>tipo</a:t>
            </a:r>
            <a:r>
              <a:rPr b="1" lang="es-CO" sz="12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: Categoría de la tarea (Desarrollo, Diseño, Reunión, etc.)</a:t>
            </a:r>
            <a:endParaRPr b="1" sz="12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b="1" lang="es-CO" sz="1200">
                <a:solidFill>
                  <a:srgbClr val="404040"/>
                </a:solidFill>
                <a:highlight>
                  <a:srgbClr val="ECECEC"/>
                </a:highlight>
                <a:latin typeface="Work Sans"/>
                <a:ea typeface="Work Sans"/>
                <a:cs typeface="Work Sans"/>
                <a:sym typeface="Work Sans"/>
              </a:rPr>
              <a:t>prioridad</a:t>
            </a:r>
            <a:r>
              <a:rPr b="1" lang="es-CO" sz="12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: Nivel de prioridad (Alta, Media, Baja)</a:t>
            </a:r>
            <a:endParaRPr b="1" sz="12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b="1" lang="es-CO" sz="1200">
                <a:solidFill>
                  <a:srgbClr val="404040"/>
                </a:solidFill>
                <a:highlight>
                  <a:srgbClr val="ECECEC"/>
                </a:highlight>
                <a:latin typeface="Work Sans"/>
                <a:ea typeface="Work Sans"/>
                <a:cs typeface="Work Sans"/>
                <a:sym typeface="Work Sans"/>
              </a:rPr>
              <a:t>color</a:t>
            </a:r>
            <a:r>
              <a:rPr b="1" lang="es-CO" sz="12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: Código hexadecimal para identificación visual</a:t>
            </a:r>
            <a:endParaRPr b="1" sz="12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b="1" lang="es-CO" sz="1200">
                <a:solidFill>
                  <a:srgbClr val="404040"/>
                </a:solidFill>
                <a:highlight>
                  <a:srgbClr val="ECECEC"/>
                </a:highlight>
                <a:latin typeface="Work Sans"/>
                <a:ea typeface="Work Sans"/>
                <a:cs typeface="Work Sans"/>
                <a:sym typeface="Work Sans"/>
              </a:rPr>
              <a:t>estado</a:t>
            </a:r>
            <a:r>
              <a:rPr b="1" lang="es-CO" sz="12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: Estado actual (Pendiente, En progreso, Completada, etc.)</a:t>
            </a:r>
            <a:endParaRPr b="1" sz="12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Work Sans"/>
              <a:buChar char="■"/>
            </a:pPr>
            <a:r>
              <a:rPr b="1" lang="es-CO" sz="12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Fechas:</a:t>
            </a:r>
            <a:endParaRPr b="1" sz="12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b="1" lang="es-CO" sz="1200">
                <a:solidFill>
                  <a:srgbClr val="404040"/>
                </a:solidFill>
                <a:highlight>
                  <a:srgbClr val="ECECEC"/>
                </a:highlight>
                <a:latin typeface="Work Sans"/>
                <a:ea typeface="Work Sans"/>
                <a:cs typeface="Work Sans"/>
                <a:sym typeface="Work Sans"/>
              </a:rPr>
              <a:t>fechaInicio</a:t>
            </a:r>
            <a:r>
              <a:rPr b="1" lang="es-CO" sz="12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, </a:t>
            </a:r>
            <a:r>
              <a:rPr b="1" lang="es-CO" sz="1200">
                <a:solidFill>
                  <a:srgbClr val="404040"/>
                </a:solidFill>
                <a:highlight>
                  <a:srgbClr val="ECECEC"/>
                </a:highlight>
                <a:latin typeface="Work Sans"/>
                <a:ea typeface="Work Sans"/>
                <a:cs typeface="Work Sans"/>
                <a:sym typeface="Work Sans"/>
              </a:rPr>
              <a:t>fechaFin</a:t>
            </a:r>
            <a:r>
              <a:rPr b="1" lang="es-CO" sz="12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: Rango de tiempo para la tarea</a:t>
            </a:r>
            <a:endParaRPr b="1" sz="12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b="1" lang="es-CO" sz="1200">
                <a:solidFill>
                  <a:srgbClr val="404040"/>
                </a:solidFill>
                <a:highlight>
                  <a:srgbClr val="ECECEC"/>
                </a:highlight>
                <a:latin typeface="Work Sans"/>
                <a:ea typeface="Work Sans"/>
                <a:cs typeface="Work Sans"/>
                <a:sym typeface="Work Sans"/>
              </a:rPr>
              <a:t>fechaCreacion</a:t>
            </a:r>
            <a:r>
              <a:rPr b="1" lang="es-CO" sz="12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: Cuando se creó el registro</a:t>
            </a:r>
            <a:endParaRPr b="1" sz="12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b="1" lang="es-CO" sz="1200">
                <a:solidFill>
                  <a:srgbClr val="404040"/>
                </a:solidFill>
                <a:highlight>
                  <a:srgbClr val="ECECEC"/>
                </a:highlight>
                <a:latin typeface="Work Sans"/>
                <a:ea typeface="Work Sans"/>
                <a:cs typeface="Work Sans"/>
                <a:sym typeface="Work Sans"/>
              </a:rPr>
              <a:t>ultimaModificacion</a:t>
            </a:r>
            <a:r>
              <a:rPr b="1" lang="es-CO" sz="12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: Última actualización</a:t>
            </a:r>
            <a:endParaRPr b="1" sz="12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Work Sans"/>
              <a:buChar char="■"/>
            </a:pPr>
            <a:r>
              <a:rPr b="1" lang="es-CO" sz="12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Personas involucradas:</a:t>
            </a:r>
            <a:endParaRPr b="1" sz="12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b="1" lang="es-CO" sz="1200">
                <a:solidFill>
                  <a:srgbClr val="404040"/>
                </a:solidFill>
                <a:highlight>
                  <a:srgbClr val="ECECEC"/>
                </a:highlight>
                <a:latin typeface="Work Sans"/>
                <a:ea typeface="Work Sans"/>
                <a:cs typeface="Work Sans"/>
                <a:sym typeface="Work Sans"/>
              </a:rPr>
              <a:t>correoNotificacion</a:t>
            </a:r>
            <a:r>
              <a:rPr b="1" lang="es-CO" sz="12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: Email para notificaciones</a:t>
            </a:r>
            <a:endParaRPr b="1" sz="12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b="1" lang="es-CO" sz="1200">
                <a:solidFill>
                  <a:srgbClr val="404040"/>
                </a:solidFill>
                <a:highlight>
                  <a:srgbClr val="ECECEC"/>
                </a:highlight>
                <a:latin typeface="Work Sans"/>
                <a:ea typeface="Work Sans"/>
                <a:cs typeface="Work Sans"/>
                <a:sym typeface="Work Sans"/>
              </a:rPr>
              <a:t>encargados</a:t>
            </a:r>
            <a:r>
              <a:rPr b="1" lang="es-CO" sz="12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: Array con los responsables</a:t>
            </a:r>
            <a:endParaRPr b="1" sz="12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b="1" lang="es-CO" sz="1200">
                <a:solidFill>
                  <a:srgbClr val="404040"/>
                </a:solidFill>
                <a:highlight>
                  <a:srgbClr val="ECECEC"/>
                </a:highlight>
                <a:latin typeface="Work Sans"/>
                <a:ea typeface="Work Sans"/>
                <a:cs typeface="Work Sans"/>
                <a:sym typeface="Work Sans"/>
              </a:rPr>
              <a:t>creadoPor</a:t>
            </a:r>
            <a:r>
              <a:rPr b="1" lang="es-CO" sz="12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: Quién creó la tarea</a:t>
            </a:r>
            <a:endParaRPr b="1" sz="12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Work Sans"/>
              <a:buChar char="■"/>
            </a:pPr>
            <a:r>
              <a:rPr b="1" lang="es-CO" sz="12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Archivos adjuntos:</a:t>
            </a:r>
            <a:endParaRPr b="1" sz="12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b="1" lang="es-CO" sz="1200">
                <a:solidFill>
                  <a:srgbClr val="404040"/>
                </a:solidFill>
                <a:highlight>
                  <a:srgbClr val="ECECEC"/>
                </a:highlight>
                <a:latin typeface="Work Sans"/>
                <a:ea typeface="Work Sans"/>
                <a:cs typeface="Work Sans"/>
                <a:sym typeface="Work Sans"/>
              </a:rPr>
              <a:t>archivos</a:t>
            </a:r>
            <a:r>
              <a:rPr b="1" lang="es-CO" sz="12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: Array con documentos relacionados</a:t>
            </a:r>
            <a:endParaRPr b="1" sz="12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Work Sans"/>
              <a:buChar char="■"/>
            </a:pPr>
            <a:r>
              <a:rPr b="1" lang="es-CO" sz="12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Otros:</a:t>
            </a:r>
            <a:endParaRPr b="1" sz="12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b="1" lang="es-CO" sz="1200">
                <a:solidFill>
                  <a:srgbClr val="404040"/>
                </a:solidFill>
                <a:highlight>
                  <a:srgbClr val="ECECEC"/>
                </a:highlight>
                <a:latin typeface="Work Sans"/>
                <a:ea typeface="Work Sans"/>
                <a:cs typeface="Work Sans"/>
                <a:sym typeface="Work Sans"/>
              </a:rPr>
              <a:t>comentarios</a:t>
            </a:r>
            <a:r>
              <a:rPr b="1" lang="es-CO" sz="12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: Discusiones sobre la tarea</a:t>
            </a:r>
            <a:endParaRPr b="1" sz="12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b="1" lang="es-CO" sz="1200">
                <a:solidFill>
                  <a:srgbClr val="404040"/>
                </a:solidFill>
                <a:highlight>
                  <a:srgbClr val="ECECEC"/>
                </a:highlight>
                <a:latin typeface="Work Sans"/>
                <a:ea typeface="Work Sans"/>
                <a:cs typeface="Work Sans"/>
                <a:sym typeface="Work Sans"/>
              </a:rPr>
              <a:t>etiquetas</a:t>
            </a:r>
            <a:r>
              <a:rPr b="1" lang="es-CO" sz="12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: Palabras clave</a:t>
            </a:r>
            <a:endParaRPr b="1" sz="1200">
              <a:solidFill>
                <a:srgbClr val="404040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b="1" lang="es-CO" sz="1200">
                <a:solidFill>
                  <a:srgbClr val="404040"/>
                </a:solidFill>
                <a:highlight>
                  <a:srgbClr val="ECECEC"/>
                </a:highlight>
                <a:latin typeface="Work Sans"/>
                <a:ea typeface="Work Sans"/>
                <a:cs typeface="Work Sans"/>
                <a:sym typeface="Work Sans"/>
              </a:rPr>
              <a:t>proyectoId</a:t>
            </a:r>
            <a:r>
              <a:rPr b="1" lang="es-CO" sz="1200">
                <a:solidFill>
                  <a:srgbClr val="404040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: Proyecto al que pertenece</a:t>
            </a:r>
            <a:endParaRPr b="1" i="1" sz="1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2" name="Google Shape;292;g3632125a07f_0_196"/>
          <p:cNvSpPr txBox="1"/>
          <p:nvPr/>
        </p:nvSpPr>
        <p:spPr>
          <a:xfrm>
            <a:off x="6824575" y="1773000"/>
            <a:ext cx="4431600" cy="45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Documentación Oficial 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https://mongoosejs.com/docs/guide.html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b="1" lang="es-CO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 modelo 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b="1" lang="es-CO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 el controlador 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b="1" lang="es-CO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 las rutas 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○"/>
            </a:pPr>
            <a:r>
              <a:rPr b="1" lang="es-CO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validar token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b="1" lang="es-CO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Realizar las pruebas (Postman)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○"/>
            </a:pPr>
            <a:r>
              <a:rPr b="1" lang="es-CO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 documentación 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632125a07f_0_212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Mongoose JS con Node.js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8" name="Google Shape;298;g3632125a07f_0_212"/>
          <p:cNvSpPr txBox="1"/>
          <p:nvPr/>
        </p:nvSpPr>
        <p:spPr>
          <a:xfrm>
            <a:off x="191574" y="1436175"/>
            <a:ext cx="113856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ork Sans"/>
              <a:buChar char="●"/>
            </a:pPr>
            <a:r>
              <a:rPr b="1" lang="es-CO" sz="2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¿Qué es Mongoose?</a:t>
            </a:r>
            <a:endParaRPr b="1" sz="2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ork Sans"/>
              <a:buChar char="○"/>
            </a:pPr>
            <a:r>
              <a:rPr lang="es-CO" sz="2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ODM (Object Document Mapper):</a:t>
            </a:r>
            <a:endParaRPr sz="2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ork Sans"/>
              <a:buChar char="○"/>
            </a:pPr>
            <a:r>
              <a:rPr lang="es-CO" sz="2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Permite interactuar con MongoDB usando objetos y esquemas en JavaScript.</a:t>
            </a:r>
            <a:endParaRPr sz="2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ork Sans"/>
              <a:buChar char="●"/>
            </a:pPr>
            <a:r>
              <a:rPr b="1" lang="es-CO" sz="2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Ventajas:</a:t>
            </a:r>
            <a:endParaRPr b="1" sz="2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ork Sans"/>
              <a:buChar char="○"/>
            </a:pPr>
            <a:r>
              <a:rPr lang="es-CO" sz="2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Validación de datos.</a:t>
            </a:r>
            <a:endParaRPr sz="2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ork Sans"/>
              <a:buChar char="○"/>
            </a:pPr>
            <a:r>
              <a:rPr lang="es-CO" sz="2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Middlewares (hooks).</a:t>
            </a:r>
            <a:endParaRPr sz="2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ork Sans"/>
              <a:buChar char="○"/>
            </a:pPr>
            <a:r>
              <a:rPr lang="es-CO" sz="2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Consultas más intuitivas.</a:t>
            </a:r>
            <a:endParaRPr sz="2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ork Sans"/>
              <a:buChar char="●"/>
            </a:pPr>
            <a:r>
              <a:rPr b="1" lang="es-CO" sz="2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Diferencia con el Driver Nativo:</a:t>
            </a:r>
            <a:endParaRPr b="1" sz="2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ork Sans"/>
              <a:buChar char="○"/>
            </a:pPr>
            <a:r>
              <a:rPr lang="es-CO" sz="2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Mongoose añade estructura, mientras que el driver trabaja con MongoDB directamente.</a:t>
            </a:r>
            <a:endParaRPr sz="2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g3631cb092d9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3525" y="1608624"/>
            <a:ext cx="2503575" cy="393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3631cb092d9_0_99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Proyecto Paso a Paso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2" name="Google Shape;112;g3631cb092d9_0_99"/>
          <p:cNvSpPr txBox="1"/>
          <p:nvPr/>
        </p:nvSpPr>
        <p:spPr>
          <a:xfrm>
            <a:off x="663300" y="1798050"/>
            <a:ext cx="76452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Work Sans"/>
              <a:buChar char="●"/>
            </a:pPr>
            <a:r>
              <a:rPr b="1" lang="es-CO" sz="29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4"/>
              </a:rPr>
              <a:t>middleware </a:t>
            </a:r>
            <a:r>
              <a:rPr b="1" lang="es-CO" sz="2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-&gt; authMiddleware.js</a:t>
            </a:r>
            <a:endParaRPr b="1" sz="2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○"/>
            </a:pPr>
            <a:r>
              <a:rPr lang="es-CO" sz="2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Validar token  </a:t>
            </a:r>
            <a:endParaRPr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3" name="Google Shape;113;g3631cb092d9_0_99"/>
          <p:cNvSpPr/>
          <p:nvPr/>
        </p:nvSpPr>
        <p:spPr>
          <a:xfrm>
            <a:off x="9582375" y="2978275"/>
            <a:ext cx="2265900" cy="588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3631cb092d9_0_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4250" y="2978273"/>
            <a:ext cx="6121026" cy="33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632125a07f_0_219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Mongoose JS con Node.js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4" name="Google Shape;304;g3632125a07f_0_219"/>
          <p:cNvSpPr txBox="1"/>
          <p:nvPr/>
        </p:nvSpPr>
        <p:spPr>
          <a:xfrm>
            <a:off x="191574" y="1436175"/>
            <a:ext cx="113856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ork Sans"/>
              <a:buChar char="●"/>
            </a:pPr>
            <a:r>
              <a:rPr b="1" lang="es-CO" sz="2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Instalación y Configuración</a:t>
            </a:r>
            <a:endParaRPr b="1" sz="2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9144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5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npm</a:t>
            </a:r>
            <a:r>
              <a:rPr b="1" lang="es-CO" sz="165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s-CO" sz="165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install</a:t>
            </a:r>
            <a:r>
              <a:rPr b="1" lang="es-CO" sz="165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mongoose</a:t>
            </a:r>
            <a:endParaRPr b="1" sz="1650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937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ork Sans"/>
              <a:buChar char="●"/>
            </a:pPr>
            <a:r>
              <a:rPr b="1" lang="es-CO" sz="2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Conexión a MongoDB:</a:t>
            </a:r>
            <a:endParaRPr b="1" sz="2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50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s-CO" sz="155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mongoose </a:t>
            </a:r>
            <a:r>
              <a:rPr lang="es-CO" sz="155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s-CO" sz="155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55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require</a:t>
            </a:r>
            <a:r>
              <a:rPr lang="es-CO" sz="155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s-CO" sz="155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'mongoose'</a:t>
            </a:r>
            <a:r>
              <a:rPr lang="es-CO" sz="155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r>
              <a:rPr lang="es-CO" sz="155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550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5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mongoose</a:t>
            </a:r>
            <a:r>
              <a:rPr lang="es-CO" sz="155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s-CO" sz="155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connect</a:t>
            </a:r>
            <a:r>
              <a:rPr lang="es-CO" sz="155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s-CO" sz="155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'mongodb://localhost:27017/miDB'</a:t>
            </a:r>
            <a:r>
              <a:rPr lang="es-CO" sz="155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-CO" sz="155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55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s-CO" sz="155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550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5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-CO" sz="155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useNewUrlParser</a:t>
            </a:r>
            <a:r>
              <a:rPr lang="es-CO" sz="155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s-CO" sz="155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550">
                <a:solidFill>
                  <a:srgbClr val="B76B01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s-CO" sz="155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-CO" sz="155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550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5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-CO" sz="155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useUnifiedTopology</a:t>
            </a:r>
            <a:r>
              <a:rPr lang="es-CO" sz="155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s-CO" sz="155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550">
                <a:solidFill>
                  <a:srgbClr val="B76B01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s-CO" sz="155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550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0414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5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r>
              <a:rPr lang="es-CO" sz="155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550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632125a07f_0_226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Mongoose JS con Node.js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0" name="Google Shape;310;g3632125a07f_0_226"/>
          <p:cNvSpPr txBox="1"/>
          <p:nvPr/>
        </p:nvSpPr>
        <p:spPr>
          <a:xfrm>
            <a:off x="191574" y="1436175"/>
            <a:ext cx="113856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ork Sans"/>
              <a:buChar char="●"/>
            </a:pPr>
            <a:r>
              <a:rPr b="1" lang="es-CO" sz="2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Esquemas (Schemas) y Modelos</a:t>
            </a:r>
            <a:endParaRPr b="1" sz="2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9144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userSchema </a:t>
            </a:r>
            <a:r>
              <a:rPr lang="es-CO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B76B01"/>
                </a:solidFill>
                <a:latin typeface="Roboto Mono"/>
                <a:ea typeface="Roboto Mono"/>
                <a:cs typeface="Roboto Mono"/>
                <a:sym typeface="Roboto Mono"/>
              </a:rPr>
              <a:t>mongoose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s-CO" sz="1800">
                <a:solidFill>
                  <a:srgbClr val="B76B01"/>
                </a:solidFill>
                <a:latin typeface="Roboto Mono"/>
                <a:ea typeface="Roboto Mono"/>
                <a:cs typeface="Roboto Mono"/>
                <a:sym typeface="Roboto Mono"/>
              </a:rPr>
              <a:t>Schema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({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800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-CO" sz="18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s-CO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es-CO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String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required</a:t>
            </a:r>
            <a:r>
              <a:rPr lang="es-CO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B76B01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},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800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-CO" sz="18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age</a:t>
            </a:r>
            <a:r>
              <a:rPr lang="es-CO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es-CO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Number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min</a:t>
            </a:r>
            <a:r>
              <a:rPr lang="es-CO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B76B01"/>
                </a:solidFill>
                <a:latin typeface="Roboto Mono"/>
                <a:ea typeface="Roboto Mono"/>
                <a:cs typeface="Roboto Mono"/>
                <a:sym typeface="Roboto Mono"/>
              </a:rPr>
              <a:t>18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},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800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-CO" sz="18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lang="es-CO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es-CO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String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unique</a:t>
            </a:r>
            <a:r>
              <a:rPr lang="es-CO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B76B01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800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0414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800">
              <a:solidFill>
                <a:srgbClr val="4078F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937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ork Sans"/>
              <a:buChar char="●"/>
            </a:pPr>
            <a:r>
              <a:rPr b="1" lang="es-CO" sz="2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Modelo: Representación de una colección en la DB.</a:t>
            </a:r>
            <a:endParaRPr b="1" sz="2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10414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User </a:t>
            </a:r>
            <a:r>
              <a:rPr lang="es-CO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mongoose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s-CO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model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s-CO" sz="18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'User'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userSchema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8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0414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A626A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632125a07f_0_233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Mongoose JS con Node.js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6" name="Google Shape;316;g3632125a07f_0_233"/>
          <p:cNvSpPr txBox="1"/>
          <p:nvPr/>
        </p:nvSpPr>
        <p:spPr>
          <a:xfrm>
            <a:off x="191574" y="1436175"/>
            <a:ext cx="113856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ork Sans"/>
              <a:buChar char="●"/>
            </a:pPr>
            <a:r>
              <a:rPr b="1" lang="es-CO" sz="2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Operaciones CRUD</a:t>
            </a:r>
            <a:endParaRPr b="1" sz="2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1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○"/>
            </a:pPr>
            <a:r>
              <a:rPr b="1" lang="es-CO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Create</a:t>
            </a:r>
            <a:endParaRPr b="1" sz="2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14986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newUser </a:t>
            </a:r>
            <a:r>
              <a:rPr lang="es-CO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B76B01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({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s-CO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"Ana"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age</a:t>
            </a:r>
            <a:r>
              <a:rPr lang="es-CO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B76B01"/>
                </a:solidFill>
                <a:latin typeface="Roboto Mono"/>
                <a:ea typeface="Roboto Mono"/>
                <a:cs typeface="Roboto Mono"/>
                <a:sym typeface="Roboto Mono"/>
              </a:rPr>
              <a:t>25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800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4986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newUser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s-CO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save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800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4986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1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○"/>
            </a:pPr>
            <a:r>
              <a:rPr b="1" lang="es-CO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Read:</a:t>
            </a:r>
            <a:endParaRPr b="1"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14986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User.find({ age: { $gte: 18 } });</a:t>
            </a:r>
            <a:endParaRPr sz="1800">
              <a:solidFill>
                <a:srgbClr val="A626A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4986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626A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1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○"/>
            </a:pPr>
            <a:r>
              <a:rPr b="1" lang="es-CO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Update:</a:t>
            </a:r>
            <a:endParaRPr b="1"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330200" lvl="0" marL="1041400" marR="127000" rtl="0" algn="l">
              <a:lnSpc>
                <a:spcPct val="1588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494949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s-CO" sz="1800">
                <a:solidFill>
                  <a:srgbClr val="383A4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s-CO" sz="1800">
                <a:solidFill>
                  <a:srgbClr val="4078F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updateOne</a:t>
            </a:r>
            <a:r>
              <a:rPr lang="es-CO" sz="1800">
                <a:solidFill>
                  <a:srgbClr val="383A4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({</a:t>
            </a:r>
            <a:r>
              <a:rPr lang="es-CO" sz="1800">
                <a:solidFill>
                  <a:srgbClr val="494949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E45649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s-CO" sz="1800">
                <a:solidFill>
                  <a:srgbClr val="4078F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s-CO" sz="1800">
                <a:solidFill>
                  <a:srgbClr val="494949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50A14F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"Ana"</a:t>
            </a:r>
            <a:r>
              <a:rPr lang="es-CO" sz="1800">
                <a:solidFill>
                  <a:srgbClr val="494949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383A4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},</a:t>
            </a:r>
            <a:r>
              <a:rPr lang="es-CO" sz="1800">
                <a:solidFill>
                  <a:srgbClr val="494949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383A4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s-CO" sz="1800">
                <a:solidFill>
                  <a:srgbClr val="494949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E45649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age</a:t>
            </a:r>
            <a:r>
              <a:rPr lang="es-CO" sz="1800">
                <a:solidFill>
                  <a:srgbClr val="4078F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s-CO" sz="1800">
                <a:solidFill>
                  <a:srgbClr val="494949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B76B01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26</a:t>
            </a:r>
            <a:r>
              <a:rPr lang="es-CO" sz="1800">
                <a:solidFill>
                  <a:srgbClr val="494949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383A4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r>
              <a:rPr lang="es-CO" sz="1800">
                <a:solidFill>
                  <a:srgbClr val="494949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800">
              <a:solidFill>
                <a:srgbClr val="494949"/>
              </a:solidFill>
              <a:highlight>
                <a:srgbClr val="FAFA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1" marL="22860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○"/>
            </a:pPr>
            <a:r>
              <a:rPr b="1" lang="es-CO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Delete:</a:t>
            </a:r>
            <a:endParaRPr b="1"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330200" lvl="0" marL="10414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s-CO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deleteOne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({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s-CO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"Ana"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800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330200" lvl="0" marL="1041400" marR="127000" rtl="0" algn="l">
              <a:lnSpc>
                <a:spcPct val="1588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94949"/>
              </a:solidFill>
              <a:highlight>
                <a:srgbClr val="FAFA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498600" marR="127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A626A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4986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626A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4986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A626A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632125a07f_0_244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Mongoose JS con Node.js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2" name="Google Shape;322;g3632125a07f_0_244"/>
          <p:cNvSpPr txBox="1"/>
          <p:nvPr/>
        </p:nvSpPr>
        <p:spPr>
          <a:xfrm>
            <a:off x="191574" y="1436175"/>
            <a:ext cx="113856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ork Sans"/>
              <a:buChar char="●"/>
            </a:pPr>
            <a:r>
              <a:rPr b="1" lang="es-CO" sz="2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Middlewares (Hooks)</a:t>
            </a:r>
            <a:endParaRPr b="1" sz="2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1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○"/>
            </a:pPr>
            <a:r>
              <a:rPr b="1" lang="es-CO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Usos comunes:</a:t>
            </a:r>
            <a:endParaRPr b="1"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■"/>
            </a:pPr>
            <a:r>
              <a:rPr lang="es-CO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Encriptar contraseñas antes de guardar.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■"/>
            </a:pPr>
            <a:r>
              <a:rPr lang="es-CO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Validaciones personalizadas.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626A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userSchema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s-CO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pre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s-CO" sz="18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'save'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800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console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s-CO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s-CO" sz="18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"Guardando usuario..."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800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-CO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800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4986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800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626A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330200" lvl="0" marL="1041400" marR="127000" rtl="0" algn="l">
              <a:lnSpc>
                <a:spcPct val="1588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94949"/>
              </a:solidFill>
              <a:highlight>
                <a:srgbClr val="FAFA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498600" marR="1270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626A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4986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626A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4986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A626A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632125a07f_0_250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Mongoose JS con Node.js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8" name="Google Shape;328;g3632125a07f_0_250"/>
          <p:cNvSpPr txBox="1"/>
          <p:nvPr/>
        </p:nvSpPr>
        <p:spPr>
          <a:xfrm>
            <a:off x="191574" y="1436175"/>
            <a:ext cx="113856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ork Sans"/>
              <a:buChar char="●"/>
            </a:pPr>
            <a:r>
              <a:rPr b="1" lang="es-CO" sz="2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Populate (Relaciones entre Colecciones)</a:t>
            </a:r>
            <a:endParaRPr b="1" sz="2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1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○"/>
            </a:pPr>
            <a:r>
              <a:rPr b="1" lang="es-CO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 Referencias:</a:t>
            </a:r>
            <a:endParaRPr b="1"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626A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330200" lvl="0" marL="14986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postSchema </a:t>
            </a:r>
            <a:r>
              <a:rPr lang="es-CO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A626A4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B76B01"/>
                </a:solidFill>
                <a:latin typeface="Roboto Mono"/>
                <a:ea typeface="Roboto Mono"/>
                <a:cs typeface="Roboto Mono"/>
                <a:sym typeface="Roboto Mono"/>
              </a:rPr>
              <a:t>mongoose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s-CO" sz="1800">
                <a:solidFill>
                  <a:srgbClr val="B76B01"/>
                </a:solidFill>
                <a:latin typeface="Roboto Mono"/>
                <a:ea typeface="Roboto Mono"/>
                <a:cs typeface="Roboto Mono"/>
                <a:sym typeface="Roboto Mono"/>
              </a:rPr>
              <a:t>Schema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({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800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330200" lvl="0" marL="14986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-CO" sz="18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title</a:t>
            </a:r>
            <a:r>
              <a:rPr lang="es-CO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String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800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330200" lvl="0" marL="14986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s-CO" sz="18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author</a:t>
            </a:r>
            <a:r>
              <a:rPr lang="es-CO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es-CO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mongoose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Schema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Types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ObjectId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E45649"/>
                </a:solidFill>
                <a:latin typeface="Roboto Mono"/>
                <a:ea typeface="Roboto Mono"/>
                <a:cs typeface="Roboto Mono"/>
                <a:sym typeface="Roboto Mono"/>
              </a:rPr>
              <a:t>ref</a:t>
            </a:r>
            <a:r>
              <a:rPr lang="es-CO" sz="1800">
                <a:solidFill>
                  <a:srgbClr val="4078F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50A14F"/>
                </a:solidFill>
                <a:latin typeface="Roboto Mono"/>
                <a:ea typeface="Roboto Mono"/>
                <a:cs typeface="Roboto Mono"/>
                <a:sym typeface="Roboto Mono"/>
              </a:rPr>
              <a:t>'User'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es-CO" sz="1800">
                <a:solidFill>
                  <a:srgbClr val="49494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800">
              <a:solidFill>
                <a:srgbClr val="4949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9558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383A42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1800">
              <a:solidFill>
                <a:srgbClr val="383A4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330200" lvl="0" marL="5842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456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1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○"/>
            </a:pPr>
            <a:r>
              <a:rPr b="1" lang="es-CO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 Populate:</a:t>
            </a:r>
            <a:endParaRPr b="1"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626A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>
                <a:solidFill>
                  <a:srgbClr val="494949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Post</a:t>
            </a:r>
            <a:r>
              <a:rPr lang="es-CO" sz="1800">
                <a:solidFill>
                  <a:srgbClr val="383A4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s-CO" sz="1800">
                <a:solidFill>
                  <a:srgbClr val="4078F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findOne</a:t>
            </a:r>
            <a:r>
              <a:rPr lang="es-CO" sz="1800">
                <a:solidFill>
                  <a:srgbClr val="383A4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({</a:t>
            </a:r>
            <a:r>
              <a:rPr lang="es-CO" sz="1800">
                <a:solidFill>
                  <a:srgbClr val="494949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E45649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title</a:t>
            </a:r>
            <a:r>
              <a:rPr lang="es-CO" sz="1800">
                <a:solidFill>
                  <a:srgbClr val="4078F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s-CO" sz="1800">
                <a:solidFill>
                  <a:srgbClr val="494949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50A14F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"Hola Mundo"</a:t>
            </a:r>
            <a:r>
              <a:rPr lang="es-CO" sz="1800">
                <a:solidFill>
                  <a:srgbClr val="494949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383A4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}).</a:t>
            </a:r>
            <a:r>
              <a:rPr lang="es-CO" sz="1800">
                <a:solidFill>
                  <a:srgbClr val="4078F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populate</a:t>
            </a:r>
            <a:r>
              <a:rPr lang="es-CO" sz="1800">
                <a:solidFill>
                  <a:srgbClr val="383A4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s-CO" sz="1800">
                <a:solidFill>
                  <a:srgbClr val="50A14F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'author'</a:t>
            </a:r>
            <a:r>
              <a:rPr lang="es-CO" sz="1800">
                <a:solidFill>
                  <a:srgbClr val="383A4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);</a:t>
            </a:r>
            <a:r>
              <a:rPr lang="es-CO" sz="1800">
                <a:solidFill>
                  <a:srgbClr val="494949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800">
              <a:solidFill>
                <a:srgbClr val="494949"/>
              </a:solidFill>
              <a:highlight>
                <a:srgbClr val="FAFA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50">
              <a:solidFill>
                <a:srgbClr val="494949"/>
              </a:solidFill>
              <a:highlight>
                <a:srgbClr val="FAFA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4564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632125a07f_0_271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Mongoose JS con Node.js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4" name="Google Shape;334;g3632125a07f_0_271"/>
          <p:cNvSpPr txBox="1"/>
          <p:nvPr/>
        </p:nvSpPr>
        <p:spPr>
          <a:xfrm>
            <a:off x="191574" y="1436175"/>
            <a:ext cx="113856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ork Sans"/>
              <a:buChar char="●"/>
            </a:pPr>
            <a:r>
              <a:rPr b="1" lang="es-CO" sz="26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Ejemplo</a:t>
            </a:r>
            <a:endParaRPr b="1" sz="2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94949"/>
              </a:solidFill>
              <a:highlight>
                <a:srgbClr val="FAFAFA"/>
              </a:highlight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s-CO" sz="1800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 mongoose </a:t>
            </a:r>
            <a:r>
              <a:rPr lang="es-CO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s-CO" sz="1800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DD1144"/>
                </a:solidFill>
                <a:latin typeface="Roboto Mono"/>
                <a:ea typeface="Roboto Mono"/>
                <a:cs typeface="Roboto Mono"/>
                <a:sym typeface="Roboto Mono"/>
              </a:rPr>
              <a:t>'mongoose'</a:t>
            </a:r>
            <a:r>
              <a:rPr lang="es-CO" sz="1800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>
              <a:solidFill>
                <a:srgbClr val="22222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s-CO" sz="1800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 { </a:t>
            </a:r>
            <a:r>
              <a:rPr lang="es-CO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Schema</a:t>
            </a:r>
            <a:r>
              <a:rPr lang="es-CO" sz="1800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 } = mongoose;</a:t>
            </a:r>
            <a:endParaRPr sz="1800">
              <a:solidFill>
                <a:srgbClr val="22222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s-CO" sz="1800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 blogSchema = </a:t>
            </a:r>
            <a:r>
              <a:rPr lang="es-CO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s-CO" sz="1800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CO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Schema</a:t>
            </a:r>
            <a:r>
              <a:rPr lang="es-CO" sz="1800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({</a:t>
            </a:r>
            <a:endParaRPr sz="1800">
              <a:solidFill>
                <a:srgbClr val="22222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  title: </a:t>
            </a:r>
            <a:r>
              <a:rPr lang="es-CO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s-CO" sz="1800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i="1" lang="es-CO" sz="1800">
                <a:solidFill>
                  <a:srgbClr val="999988"/>
                </a:solidFill>
                <a:latin typeface="Roboto Mono"/>
                <a:ea typeface="Roboto Mono"/>
                <a:cs typeface="Roboto Mono"/>
                <a:sym typeface="Roboto Mono"/>
              </a:rPr>
              <a:t>// String is shorthand for {type: String}</a:t>
            </a:r>
            <a:endParaRPr sz="1800">
              <a:solidFill>
                <a:srgbClr val="22222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  author: </a:t>
            </a:r>
            <a:r>
              <a:rPr lang="es-CO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s-CO" sz="1800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22222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  body: </a:t>
            </a:r>
            <a:r>
              <a:rPr lang="es-CO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s-CO" sz="1800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22222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  comments: [{ body: </a:t>
            </a:r>
            <a:r>
              <a:rPr lang="es-CO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s-CO" sz="1800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, date: </a:t>
            </a:r>
            <a:r>
              <a:rPr lang="es-CO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Date</a:t>
            </a:r>
            <a:r>
              <a:rPr lang="es-CO" sz="1800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 }],</a:t>
            </a:r>
            <a:endParaRPr sz="1800">
              <a:solidFill>
                <a:srgbClr val="22222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  date: { type: </a:t>
            </a:r>
            <a:r>
              <a:rPr lang="es-CO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Date</a:t>
            </a:r>
            <a:r>
              <a:rPr lang="es-CO" sz="1800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, default: </a:t>
            </a:r>
            <a:r>
              <a:rPr lang="es-CO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Date</a:t>
            </a:r>
            <a:r>
              <a:rPr lang="es-CO" sz="1800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.now },</a:t>
            </a:r>
            <a:endParaRPr sz="1800">
              <a:solidFill>
                <a:srgbClr val="22222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  hidden: </a:t>
            </a:r>
            <a:r>
              <a:rPr lang="es-CO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Boolean</a:t>
            </a:r>
            <a:r>
              <a:rPr lang="es-CO" sz="1800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22222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  meta: {</a:t>
            </a:r>
            <a:endParaRPr sz="1800">
              <a:solidFill>
                <a:srgbClr val="22222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    votes: </a:t>
            </a:r>
            <a:r>
              <a:rPr lang="es-CO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Number</a:t>
            </a:r>
            <a:r>
              <a:rPr lang="es-CO" sz="1800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22222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    favs: </a:t>
            </a:r>
            <a:r>
              <a:rPr lang="es-CO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Number</a:t>
            </a:r>
            <a:endParaRPr sz="1800">
              <a:solidFill>
                <a:srgbClr val="22222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800">
              <a:solidFill>
                <a:srgbClr val="22222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003300" marR="88900" rtl="0" algn="l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>
                <a:solidFill>
                  <a:srgbClr val="222222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1800">
              <a:solidFill>
                <a:srgbClr val="22222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4564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32125a07f_0_259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Mongoose JS con Node.js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0" name="Google Shape;340;g3632125a07f_0_259"/>
          <p:cNvSpPr txBox="1"/>
          <p:nvPr/>
        </p:nvSpPr>
        <p:spPr>
          <a:xfrm>
            <a:off x="191574" y="1436175"/>
            <a:ext cx="113856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ork Sans"/>
              <a:buChar char="●"/>
            </a:pPr>
            <a:r>
              <a:rPr b="1" lang="es-CO" sz="2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Recursos Adicionales</a:t>
            </a:r>
            <a:endParaRPr b="1" sz="2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Roboto"/>
              <a:buChar char="○"/>
            </a:pPr>
            <a:r>
              <a:rPr lang="es-CO" sz="2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Documentación Oficial: </a:t>
            </a:r>
            <a:r>
              <a:rPr lang="es-CO" sz="23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mongoosejs.com</a:t>
            </a:r>
            <a:endParaRPr sz="2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Roboto"/>
              <a:buChar char="○"/>
            </a:pPr>
            <a:r>
              <a:rPr lang="es-CO" sz="2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Repositorio GitHub: </a:t>
            </a:r>
            <a:r>
              <a:rPr lang="es-CO" sz="23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4"/>
              </a:rPr>
              <a:t>github.com/Automattic/mongoose</a:t>
            </a:r>
            <a:endParaRPr sz="2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Roboto"/>
              <a:buChar char="○"/>
            </a:pPr>
            <a:r>
              <a:rPr lang="es-CO" sz="2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Curso Recomendado: </a:t>
            </a:r>
            <a:r>
              <a:rPr lang="es-CO" sz="23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MongoDB University</a:t>
            </a:r>
            <a:endParaRPr sz="2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4564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345" name="Google Shape;34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3631cb092d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3525" y="1608624"/>
            <a:ext cx="2503575" cy="393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3631cb092d9_0_0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Proyecto Paso a Paso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1" name="Google Shape;121;g3631cb092d9_0_0"/>
          <p:cNvSpPr txBox="1"/>
          <p:nvPr/>
        </p:nvSpPr>
        <p:spPr>
          <a:xfrm>
            <a:off x="663300" y="1798050"/>
            <a:ext cx="76452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Work Sans"/>
              <a:buChar char="●"/>
            </a:pPr>
            <a:r>
              <a:rPr b="1" lang="es-CO" sz="2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Implementar en las rutas</a:t>
            </a:r>
            <a:endParaRPr b="1" sz="2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Work Sans"/>
              <a:buChar char="○"/>
            </a:pPr>
            <a:r>
              <a:rPr lang="es-CO" sz="2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llamar </a:t>
            </a:r>
            <a:r>
              <a:rPr lang="es-CO" sz="2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el middleware a la ruta que se va a implementar. </a:t>
            </a:r>
            <a:endParaRPr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2" name="Google Shape;122;g3631cb092d9_0_0"/>
          <p:cNvSpPr/>
          <p:nvPr/>
        </p:nvSpPr>
        <p:spPr>
          <a:xfrm>
            <a:off x="9582375" y="2978275"/>
            <a:ext cx="2265900" cy="588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g3631cb092d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849" y="3379574"/>
            <a:ext cx="8681875" cy="28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3631cb092d9_0_0"/>
          <p:cNvSpPr/>
          <p:nvPr/>
        </p:nvSpPr>
        <p:spPr>
          <a:xfrm>
            <a:off x="1091575" y="4032100"/>
            <a:ext cx="6438000" cy="351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3631cb092d9_0_0"/>
          <p:cNvSpPr/>
          <p:nvPr/>
        </p:nvSpPr>
        <p:spPr>
          <a:xfrm>
            <a:off x="8236675" y="4908225"/>
            <a:ext cx="866100" cy="563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3632125a07f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3525" y="1608624"/>
            <a:ext cx="2503575" cy="393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3632125a07f_0_3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Proyecto Paso a Paso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2" name="Google Shape;132;g3632125a07f_0_3"/>
          <p:cNvSpPr txBox="1"/>
          <p:nvPr/>
        </p:nvSpPr>
        <p:spPr>
          <a:xfrm>
            <a:off x="663300" y="1798050"/>
            <a:ext cx="76452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Work Sans"/>
              <a:buChar char="●"/>
            </a:pPr>
            <a:r>
              <a:rPr b="1" lang="es-CO" sz="2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Probar</a:t>
            </a:r>
            <a:endParaRPr b="1" sz="2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3" name="Google Shape;133;g3632125a07f_0_3"/>
          <p:cNvSpPr/>
          <p:nvPr/>
        </p:nvSpPr>
        <p:spPr>
          <a:xfrm>
            <a:off x="9582375" y="2978275"/>
            <a:ext cx="2265900" cy="588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g3632125a07f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3674" y="2453700"/>
            <a:ext cx="5544450" cy="41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3632125a07f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1825" y="1436163"/>
            <a:ext cx="2667000" cy="48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3632125a07f_0_14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Proyecto Paso a Paso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1" name="Google Shape;141;g3632125a07f_0_14"/>
          <p:cNvSpPr txBox="1"/>
          <p:nvPr/>
        </p:nvSpPr>
        <p:spPr>
          <a:xfrm>
            <a:off x="663300" y="1798050"/>
            <a:ext cx="76452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Work Sans"/>
              <a:buChar char="●"/>
            </a:pPr>
            <a:r>
              <a:rPr b="1" lang="es-CO" sz="2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CRUD de usuario</a:t>
            </a:r>
            <a:endParaRPr b="1" sz="2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Work Sans"/>
              <a:buChar char="○"/>
            </a:pPr>
            <a:r>
              <a:rPr lang="es-CO" sz="2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Usamos el mismo modelo de</a:t>
            </a:r>
            <a:r>
              <a:rPr b="1" lang="es-CO" sz="2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user</a:t>
            </a:r>
            <a:endParaRPr b="1" sz="2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Work Sans"/>
              <a:buChar char="○"/>
            </a:pPr>
            <a:r>
              <a:rPr lang="es-CO" sz="2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Crear el controlador </a:t>
            </a:r>
            <a:endParaRPr sz="2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Work Sans"/>
              <a:buChar char="○"/>
            </a:pPr>
            <a:r>
              <a:rPr lang="es-CO" sz="2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Crear la ruta </a:t>
            </a:r>
            <a:endParaRPr sz="2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127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Work Sans"/>
              <a:buChar char="■"/>
            </a:pPr>
            <a:r>
              <a:rPr lang="es-CO" sz="2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Implementar middleware</a:t>
            </a:r>
            <a:endParaRPr sz="2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Work Sans"/>
              <a:buChar char="○"/>
            </a:pPr>
            <a:r>
              <a:rPr b="1" lang="es-CO" sz="2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Realizar pruebas</a:t>
            </a:r>
            <a:endParaRPr b="1" sz="2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2" name="Google Shape;142;g3632125a07f_0_14"/>
          <p:cNvSpPr/>
          <p:nvPr/>
        </p:nvSpPr>
        <p:spPr>
          <a:xfrm>
            <a:off x="9782925" y="2960600"/>
            <a:ext cx="2265900" cy="433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3632125a07f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1825" y="1436163"/>
            <a:ext cx="2667000" cy="48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3632125a07f_0_23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Proyecto Paso a Paso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9" name="Google Shape;149;g3632125a07f_0_23"/>
          <p:cNvSpPr txBox="1"/>
          <p:nvPr/>
        </p:nvSpPr>
        <p:spPr>
          <a:xfrm>
            <a:off x="239100" y="1630100"/>
            <a:ext cx="76452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Work Sans"/>
              <a:buChar char="●"/>
            </a:pPr>
            <a:r>
              <a:rPr b="1" lang="es-CO" sz="2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controllers -&gt;user.controller.js</a:t>
            </a:r>
            <a:endParaRPr b="1" sz="2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0" name="Google Shape;150;g3632125a07f_0_23"/>
          <p:cNvSpPr/>
          <p:nvPr/>
        </p:nvSpPr>
        <p:spPr>
          <a:xfrm>
            <a:off x="9782925" y="2960600"/>
            <a:ext cx="2265900" cy="433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g3632125a07f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225" y="2263475"/>
            <a:ext cx="7974951" cy="400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3632125a07f_0_23"/>
          <p:cNvSpPr/>
          <p:nvPr/>
        </p:nvSpPr>
        <p:spPr>
          <a:xfrm>
            <a:off x="8784600" y="5125825"/>
            <a:ext cx="477300" cy="1361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g3632125a07f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1825" y="1436163"/>
            <a:ext cx="2667000" cy="48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3632125a07f_0_31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Proyecto Paso a Paso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9" name="Google Shape;159;g3632125a07f_0_31"/>
          <p:cNvSpPr txBox="1"/>
          <p:nvPr/>
        </p:nvSpPr>
        <p:spPr>
          <a:xfrm>
            <a:off x="239100" y="1630100"/>
            <a:ext cx="76452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Work Sans"/>
              <a:buChar char="●"/>
            </a:pPr>
            <a:r>
              <a:rPr b="1" lang="es-CO" sz="2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controllers -&gt;user.controller.js</a:t>
            </a:r>
            <a:endParaRPr b="1" sz="2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0" name="Google Shape;160;g3632125a07f_0_31"/>
          <p:cNvSpPr/>
          <p:nvPr/>
        </p:nvSpPr>
        <p:spPr>
          <a:xfrm>
            <a:off x="9782925" y="2960600"/>
            <a:ext cx="2265900" cy="433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g3632125a07f_0_31"/>
          <p:cNvPicPr preferRelativeResize="0"/>
          <p:nvPr/>
        </p:nvPicPr>
        <p:blipFill rotWithShape="1">
          <a:blip r:embed="rId4">
            <a:alphaModFix/>
          </a:blip>
          <a:srcRect b="0" l="0" r="13412" t="0"/>
          <a:stretch/>
        </p:blipFill>
        <p:spPr>
          <a:xfrm>
            <a:off x="456223" y="2960600"/>
            <a:ext cx="7645201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3632125a07f_0_31"/>
          <p:cNvSpPr/>
          <p:nvPr/>
        </p:nvSpPr>
        <p:spPr>
          <a:xfrm>
            <a:off x="8502975" y="5249550"/>
            <a:ext cx="477300" cy="1361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3632125a07f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1825" y="1436163"/>
            <a:ext cx="2667000" cy="48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3632125a07f_0_42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Proyecto Paso a Paso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9" name="Google Shape;169;g3632125a07f_0_42"/>
          <p:cNvSpPr txBox="1"/>
          <p:nvPr/>
        </p:nvSpPr>
        <p:spPr>
          <a:xfrm>
            <a:off x="239100" y="1630100"/>
            <a:ext cx="76452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Work Sans"/>
              <a:buChar char="●"/>
            </a:pPr>
            <a:r>
              <a:rPr b="1" lang="es-CO" sz="2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controllers -&gt;user.controller.js</a:t>
            </a:r>
            <a:endParaRPr b="1" sz="2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0" name="Google Shape;170;g3632125a07f_0_42"/>
          <p:cNvSpPr/>
          <p:nvPr/>
        </p:nvSpPr>
        <p:spPr>
          <a:xfrm>
            <a:off x="9782925" y="2960600"/>
            <a:ext cx="2265900" cy="433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3632125a07f_0_42"/>
          <p:cNvSpPr/>
          <p:nvPr/>
        </p:nvSpPr>
        <p:spPr>
          <a:xfrm>
            <a:off x="8502975" y="5249550"/>
            <a:ext cx="477300" cy="1361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g3632125a07f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223" y="2569398"/>
            <a:ext cx="8074225" cy="33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3632125a07f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1825" y="1436163"/>
            <a:ext cx="2667000" cy="48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3632125a07f_0_52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Proyecto Paso a Paso</a:t>
            </a:r>
            <a:endParaRPr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9" name="Google Shape;179;g3632125a07f_0_52"/>
          <p:cNvSpPr txBox="1"/>
          <p:nvPr/>
        </p:nvSpPr>
        <p:spPr>
          <a:xfrm>
            <a:off x="239100" y="1630100"/>
            <a:ext cx="7645200" cy="4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Work Sans"/>
              <a:buChar char="●"/>
            </a:pPr>
            <a:r>
              <a:rPr b="1" lang="es-CO" sz="2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controllers -&gt;user.controller.js</a:t>
            </a:r>
            <a:endParaRPr b="1" sz="2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0" name="Google Shape;180;g3632125a07f_0_52"/>
          <p:cNvSpPr/>
          <p:nvPr/>
        </p:nvSpPr>
        <p:spPr>
          <a:xfrm>
            <a:off x="9782925" y="2960600"/>
            <a:ext cx="2265900" cy="433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3632125a07f_0_52"/>
          <p:cNvSpPr/>
          <p:nvPr/>
        </p:nvSpPr>
        <p:spPr>
          <a:xfrm>
            <a:off x="8807775" y="5249550"/>
            <a:ext cx="477300" cy="1361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g3632125a07f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225" y="2191725"/>
            <a:ext cx="8345900" cy="421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